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71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1A7443"/>
    <a:srgbClr val="497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7097" autoAdjust="0"/>
  </p:normalViewPr>
  <p:slideViewPr>
    <p:cSldViewPr>
      <p:cViewPr varScale="1">
        <p:scale>
          <a:sx n="102" d="100"/>
          <a:sy n="102" d="100"/>
        </p:scale>
        <p:origin x="1340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GB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  <a:endParaRPr lang="en-GB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GB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13296-975F-4E5F-881F-9507A0CFCF96}" type="datetimeFigureOut">
              <a:rPr lang="en-US" smtClean="0"/>
              <a:pPr/>
              <a:t>12/30/2025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ED09F-B520-4012-9FA9-0A588C7EFC2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06E33D6F-4EA5-22ED-CC76-AC5426965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11"/>
            <a:ext cx="9144000" cy="5667549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0B785166-F185-8C97-E3CC-CFDA3E407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604" y="-387424"/>
            <a:ext cx="7772400" cy="1470025"/>
          </a:xfrm>
        </p:spPr>
        <p:txBody>
          <a:bodyPr/>
          <a:lstStyle/>
          <a:p>
            <a:r>
              <a:rPr lang="el-GR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ΗΜΕΡΟΛΟΓΙΟ   2026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255F65B-9368-B01A-5ADE-2279111BF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7992888" cy="5184569"/>
          </a:xfrm>
        </p:spPr>
        <p:txBody>
          <a:bodyPr>
            <a:normAutofit/>
          </a:bodyPr>
          <a:lstStyle/>
          <a:p>
            <a:r>
              <a:rPr lang="el-GR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ΣΧΟΛΕΣ &amp; ΣΤΕΛΕΧΗ ΑΣΣΥ</a:t>
            </a:r>
          </a:p>
        </p:txBody>
      </p:sp>
    </p:spTree>
    <p:extLst>
      <p:ext uri="{BB962C8B-B14F-4D97-AF65-F5344CB8AC3E}">
        <p14:creationId xmlns:p14="http://schemas.microsoft.com/office/powerpoint/2010/main" val="353358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069743"/>
              </p:ext>
            </p:extLst>
          </p:nvPr>
        </p:nvGraphicFramePr>
        <p:xfrm>
          <a:off x="3500430" y="357166"/>
          <a:ext cx="5214974" cy="6384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2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1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4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1165">
                <a:tc gridSpan="7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l-GR" sz="3200" b="1" i="1" u="sng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ΙΑΝΟΥΑΡΙΟΣ  2026</a:t>
                      </a:r>
                      <a:endParaRPr lang="en-GB" sz="3200" b="1" i="1" u="sng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83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b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ΠΡΩΤΟ</a:t>
                      </a:r>
                      <a:b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ΧΡΟΝΙΑ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ΘΕΟΦΑΝΕΙΑ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900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E9E2BFBB-E3A8-1D41-BA76-6B1726987CF8}"/>
              </a:ext>
            </a:extLst>
          </p:cNvPr>
          <p:cNvGrpSpPr/>
          <p:nvPr/>
        </p:nvGrpSpPr>
        <p:grpSpPr>
          <a:xfrm>
            <a:off x="-19201" y="1217788"/>
            <a:ext cx="3538831" cy="4002000"/>
            <a:chOff x="-19201" y="1217788"/>
            <a:chExt cx="3538831" cy="4002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19201" y="1217788"/>
              <a:ext cx="3538831" cy="2416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42" name="Picture 2" descr="Σχολή Μονίμων Υπαξιωματικών Πολεμικής Αεροπορίας">
              <a:extLst>
                <a:ext uri="{FF2B5EF4-FFF2-40B4-BE49-F238E27FC236}">
                  <a16:creationId xmlns:a16="http://schemas.microsoft.com/office/drawing/2014/main" id="{9432CB10-1582-0266-E4D8-D977EEC35D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73784"/>
              <a:ext cx="3500430" cy="1346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503794"/>
              </p:ext>
            </p:extLst>
          </p:nvPr>
        </p:nvGraphicFramePr>
        <p:xfrm>
          <a:off x="3500430" y="285728"/>
          <a:ext cx="5334000" cy="652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0105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ΦΕΒΡΟΥΑΡΙΟΣ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75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b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b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0" i="0" dirty="0">
                          <a:effectLst/>
                        </a:rPr>
                        <a:t>6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1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ΚΑΘΑΡΑ ΔΕΥΤΕΡΑ</a:t>
                      </a:r>
                      <a:endParaRPr lang="en-GB" sz="11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C5BE0F92-004A-7BDA-A3BF-F3DD0A92A236}"/>
              </a:ext>
            </a:extLst>
          </p:cNvPr>
          <p:cNvGrpSpPr/>
          <p:nvPr/>
        </p:nvGrpSpPr>
        <p:grpSpPr>
          <a:xfrm>
            <a:off x="-9773" y="1312405"/>
            <a:ext cx="3491401" cy="4802780"/>
            <a:chOff x="-9773" y="1312405"/>
            <a:chExt cx="3491401" cy="480278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9773" y="3789040"/>
              <a:ext cx="3491401" cy="2326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218" name="Picture 2" descr="Ανώτερες Στρατιωτικές Σχολές Υπαξιωματικών (Α.Σ.Σ.Υ) - Το site των φοιτητών">
              <a:extLst>
                <a:ext uri="{FF2B5EF4-FFF2-40B4-BE49-F238E27FC236}">
                  <a16:creationId xmlns:a16="http://schemas.microsoft.com/office/drawing/2014/main" id="{00477864-4E21-1262-F2FE-EE5A36B42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590" y="1312405"/>
              <a:ext cx="3489218" cy="2326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00118"/>
              </p:ext>
            </p:extLst>
          </p:nvPr>
        </p:nvGraphicFramePr>
        <p:xfrm>
          <a:off x="3428992" y="357166"/>
          <a:ext cx="5334000" cy="6468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3862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ΜΑΡΤΙΟΣ  2026</a:t>
                      </a:r>
                    </a:p>
                    <a:p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116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6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0536"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3817"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0695"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ΕΥΑΓΓΕΛΙΣΜΟΣ ΘΕΟΤΟΚΟΥ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3817"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A5D46EA5-934E-C924-9F07-38B8D06670BF}"/>
              </a:ext>
            </a:extLst>
          </p:cNvPr>
          <p:cNvGrpSpPr/>
          <p:nvPr/>
        </p:nvGrpSpPr>
        <p:grpSpPr>
          <a:xfrm>
            <a:off x="0" y="1412776"/>
            <a:ext cx="3442864" cy="4741372"/>
            <a:chOff x="0" y="1412776"/>
            <a:chExt cx="3442864" cy="474137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1412776"/>
              <a:ext cx="3441805" cy="2293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200" name="Picture 8" descr="ΣΜΥΑ: Οι υποψήφιοι μετεωρολόγοι επισκέφθηκαν την ΕΜΥ (ΦΩΤΟ)">
              <a:extLst>
                <a:ext uri="{FF2B5EF4-FFF2-40B4-BE49-F238E27FC236}">
                  <a16:creationId xmlns:a16="http://schemas.microsoft.com/office/drawing/2014/main" id="{0F0F3F97-94C2-0930-018B-6F94E0064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61047"/>
              <a:ext cx="3442864" cy="2293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649722"/>
              </p:ext>
            </p:extLst>
          </p:nvPr>
        </p:nvGraphicFramePr>
        <p:xfrm>
          <a:off x="3491880" y="285728"/>
          <a:ext cx="5342549" cy="645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0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79183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ΑΠΡΙΛΙΟΣ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557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Μ. ΠΑΡΑΣΚΕΥΗ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Μ. ΣΑΒΒΑΤΟ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 ΠΑΣΧΑ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ΔΕΥΤΕΡΑ ΠΑΣΧΑ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693C36E5-B34D-FC5E-4E0D-571FEC8C0FB5}"/>
              </a:ext>
            </a:extLst>
          </p:cNvPr>
          <p:cNvGrpSpPr/>
          <p:nvPr/>
        </p:nvGrpSpPr>
        <p:grpSpPr>
          <a:xfrm>
            <a:off x="0" y="1499111"/>
            <a:ext cx="3491880" cy="4939789"/>
            <a:chOff x="0" y="1499111"/>
            <a:chExt cx="3491880" cy="493978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4112436"/>
              <a:ext cx="3491880" cy="2326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70" name="Picture 2" descr="Εκπαιδευτική Επίσκεψη της ΣΜΥΑ στην 116ΠΜ | Πολεμική Αεροπορία">
              <a:extLst>
                <a:ext uri="{FF2B5EF4-FFF2-40B4-BE49-F238E27FC236}">
                  <a16:creationId xmlns:a16="http://schemas.microsoft.com/office/drawing/2014/main" id="{9827DA40-F535-F07E-7BDF-5F2D96339F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99111"/>
              <a:ext cx="3491880" cy="2310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761848"/>
              </p:ext>
            </p:extLst>
          </p:nvPr>
        </p:nvGraphicFramePr>
        <p:xfrm>
          <a:off x="3500430" y="214290"/>
          <a:ext cx="5286412" cy="6527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3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8062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ΜΑΪΟΣ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155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ΕΡΓΑΤΙΚΗ ΠΡΩΤΜΑΓΙΑ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ΠΕΝΤΗΚΟΣΤΗ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997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066517A1-16AD-CD8B-11A1-FC471E2ADD80}"/>
              </a:ext>
            </a:extLst>
          </p:cNvPr>
          <p:cNvGrpSpPr/>
          <p:nvPr/>
        </p:nvGrpSpPr>
        <p:grpSpPr>
          <a:xfrm>
            <a:off x="-2238" y="1052736"/>
            <a:ext cx="3502668" cy="4752528"/>
            <a:chOff x="-2238" y="1052736"/>
            <a:chExt cx="3502668" cy="475252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2238" y="1052736"/>
              <a:ext cx="3502668" cy="2623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46" name="Picture 2" descr="Sample Page - ΣΜΥΝ - Σχολή Μονίμων Υπαξιωματικών Ναυτικού">
              <a:extLst>
                <a:ext uri="{FF2B5EF4-FFF2-40B4-BE49-F238E27FC236}">
                  <a16:creationId xmlns:a16="http://schemas.microsoft.com/office/drawing/2014/main" id="{7C2B48EB-B0EB-11B0-2A5E-6DB1514F4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78" y="3861048"/>
              <a:ext cx="3471814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235458"/>
              </p:ext>
            </p:extLst>
          </p:nvPr>
        </p:nvGraphicFramePr>
        <p:xfrm>
          <a:off x="3500430" y="285728"/>
          <a:ext cx="5334000" cy="652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0105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ΙΟΥΝΙΟΣ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75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ΑΓΙΟΥ ΠΝΕΥΜΑΤΟΣ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3488BC9F-06FF-F8E5-901C-4778CC83C010}"/>
              </a:ext>
            </a:extLst>
          </p:cNvPr>
          <p:cNvGrpSpPr/>
          <p:nvPr/>
        </p:nvGrpSpPr>
        <p:grpSpPr>
          <a:xfrm>
            <a:off x="0" y="1102020"/>
            <a:ext cx="3532478" cy="4774513"/>
            <a:chOff x="0" y="1102020"/>
            <a:chExt cx="3532478" cy="477451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007" y="1102020"/>
              <a:ext cx="3490471" cy="2326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2" name="Picture 2" descr="Οι Δόκιμοι Υπαξιωματικοί της ΣΜΥΑ βραβεύτηκαν και τιμήθηκαν για τα στατικά  μοντέλα που παρουσίασαν στην 24η Έκθεση Στατικού Μοντελισμού στη Χαλκίδα # ΣΜΥΑ #HAF #πολεμικηαεροπορια #μοντελισμός">
              <a:extLst>
                <a:ext uri="{FF2B5EF4-FFF2-40B4-BE49-F238E27FC236}">
                  <a16:creationId xmlns:a16="http://schemas.microsoft.com/office/drawing/2014/main" id="{E8ABEEED-7291-7D32-BB6B-AC175B6CFB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49553"/>
              <a:ext cx="3496828" cy="2326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05257"/>
              </p:ext>
            </p:extLst>
          </p:nvPr>
        </p:nvGraphicFramePr>
        <p:xfrm>
          <a:off x="3357554" y="214290"/>
          <a:ext cx="5405438" cy="6527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3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28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22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22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6993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ΙΟΥΛΙΟΣ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295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929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1198CE62-7B3D-A1B0-FF05-5FD76C5C25B7}"/>
              </a:ext>
            </a:extLst>
          </p:cNvPr>
          <p:cNvGrpSpPr/>
          <p:nvPr/>
        </p:nvGrpSpPr>
        <p:grpSpPr>
          <a:xfrm>
            <a:off x="0" y="908720"/>
            <a:ext cx="3383988" cy="4484157"/>
            <a:chOff x="0" y="908720"/>
            <a:chExt cx="3383988" cy="4484157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908720"/>
              <a:ext cx="3383988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8" name="Picture 2" descr="Ορκίστηκαν οι νέοι Κελευστές ΣΜΥΝ – Isalos.net">
              <a:extLst>
                <a:ext uri="{FF2B5EF4-FFF2-40B4-BE49-F238E27FC236}">
                  <a16:creationId xmlns:a16="http://schemas.microsoft.com/office/drawing/2014/main" id="{295AFA3B-DD61-E17C-C25F-A8E1C408C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" y="3140969"/>
              <a:ext cx="3377861" cy="22519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328817"/>
              </p:ext>
            </p:extLst>
          </p:nvPr>
        </p:nvGraphicFramePr>
        <p:xfrm>
          <a:off x="3500430" y="285728"/>
          <a:ext cx="5334000" cy="645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71601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ΑΥΓΟΥΣΤΟΣ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588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26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5092"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148"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ΚΟΙΜΗΣΗ ΘΕΟΤΟΚΟΥ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606"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8245"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85092">
                <a:tc>
                  <a:txBody>
                    <a:bodyPr/>
                    <a:lstStyle/>
                    <a:p>
                      <a:r>
                        <a:rPr lang="el-GR" dirty="0"/>
                        <a:t>31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7CB35FCC-8927-2C0F-B2BC-AD726FD2705F}"/>
              </a:ext>
            </a:extLst>
          </p:cNvPr>
          <p:cNvGrpSpPr/>
          <p:nvPr/>
        </p:nvGrpSpPr>
        <p:grpSpPr>
          <a:xfrm>
            <a:off x="0" y="620688"/>
            <a:ext cx="3458466" cy="5688632"/>
            <a:chOff x="0" y="620688"/>
            <a:chExt cx="3458466" cy="5688632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620688"/>
              <a:ext cx="3458466" cy="3287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4" name="Picture 2" descr="ΣΜΥ | Περίληψη προκήρυξης για την πρόσληψη διδακτικού προσωπικού με ωριαία  αποζημίωση :: ekalampaka.gr">
              <a:extLst>
                <a:ext uri="{FF2B5EF4-FFF2-40B4-BE49-F238E27FC236}">
                  <a16:creationId xmlns:a16="http://schemas.microsoft.com/office/drawing/2014/main" id="{9DFFFBF0-7CA9-A438-A66F-938C075711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05458"/>
              <a:ext cx="3458466" cy="2303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794485"/>
              </p:ext>
            </p:extLst>
          </p:nvPr>
        </p:nvGraphicFramePr>
        <p:xfrm>
          <a:off x="3500430" y="285728"/>
          <a:ext cx="5357849" cy="6455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7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49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54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54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48671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ΣΕΠΤΕΜΒΡΙΟΣ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240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5511F4A8-018A-38C5-2460-06BC36590BED}"/>
              </a:ext>
            </a:extLst>
          </p:cNvPr>
          <p:cNvGrpSpPr/>
          <p:nvPr/>
        </p:nvGrpSpPr>
        <p:grpSpPr>
          <a:xfrm>
            <a:off x="-20538" y="1147028"/>
            <a:ext cx="3520968" cy="4917316"/>
            <a:chOff x="-20538" y="1147028"/>
            <a:chExt cx="3520968" cy="4917316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1147028"/>
              <a:ext cx="3500430" cy="2322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0" name="Picture 2" descr="Ορκωμοσία Νέων Σμηνιών της Πολεμικής Αεροπορίας – Ε.Α.Α.Α.">
              <a:extLst>
                <a:ext uri="{FF2B5EF4-FFF2-40B4-BE49-F238E27FC236}">
                  <a16:creationId xmlns:a16="http://schemas.microsoft.com/office/drawing/2014/main" id="{618D100E-7082-A0B0-E0D0-FA60D0851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538" y="3717032"/>
              <a:ext cx="3520968" cy="2347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187040"/>
              </p:ext>
            </p:extLst>
          </p:nvPr>
        </p:nvGraphicFramePr>
        <p:xfrm>
          <a:off x="3500430" y="285728"/>
          <a:ext cx="5334000" cy="645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48670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ΟΚΤΩΒΡΙΟΣ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240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ΗΜΕΡΑ ΤΟΥ ΟΧΙ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045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B66509AE-89DC-2C6F-A79D-2C17356EC175}"/>
              </a:ext>
            </a:extLst>
          </p:cNvPr>
          <p:cNvGrpSpPr/>
          <p:nvPr/>
        </p:nvGrpSpPr>
        <p:grpSpPr>
          <a:xfrm>
            <a:off x="0" y="1101489"/>
            <a:ext cx="3500430" cy="5188844"/>
            <a:chOff x="0" y="1101489"/>
            <a:chExt cx="3500430" cy="5188844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1101489"/>
              <a:ext cx="3500430" cy="2303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6" name="Picture 2" descr="ΣΜΥ - Aftodioikisi.gr -">
              <a:extLst>
                <a:ext uri="{FF2B5EF4-FFF2-40B4-BE49-F238E27FC236}">
                  <a16:creationId xmlns:a16="http://schemas.microsoft.com/office/drawing/2014/main" id="{E69A02A8-5EDF-EA36-E1AB-40D7148058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73016"/>
              <a:ext cx="3500430" cy="2717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209167"/>
              </p:ext>
            </p:extLst>
          </p:nvPr>
        </p:nvGraphicFramePr>
        <p:xfrm>
          <a:off x="3500430" y="285728"/>
          <a:ext cx="5334000" cy="655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0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21028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ΝΟΕΜΒΡΙΟΣ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116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12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9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ΣΥΝΑΞΙΣ ΤΩΝ ΑΡΧΑΓΓΕΛΩΝ ΜΙΧΑΗΛ ΚΑΙ ΓΑΒΡΙΗΛ</a:t>
                      </a:r>
                      <a:endParaRPr lang="en-GB" sz="9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1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ΗΜΕΡΑ ΕΔ</a:t>
                      </a:r>
                      <a:endParaRPr lang="en-GB" sz="11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3817"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288205"/>
            <a:ext cx="3500430" cy="349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89293"/>
              </p:ext>
            </p:extLst>
          </p:nvPr>
        </p:nvGraphicFramePr>
        <p:xfrm>
          <a:off x="3643306" y="285728"/>
          <a:ext cx="5214974" cy="6455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0489">
                <a:tc gridSpan="7">
                  <a:txBody>
                    <a:bodyPr/>
                    <a:lstStyle/>
                    <a:p>
                      <a:r>
                        <a:rPr lang="el-GR" sz="3200" i="1" u="sng" dirty="0"/>
                        <a:t>ΔΕΚΕΜΒΡΙΟΣ  2026</a:t>
                      </a:r>
                      <a:endParaRPr lang="en-GB" sz="3200" i="1" u="sng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598"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ΔΕΥΤΕΡΑ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ΤΡΙΤΗ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ΤΕΤΑΡΤΗ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aseline="0" dirty="0"/>
                        <a:t>ΠΕΜΠΤΗ</a:t>
                      </a:r>
                      <a:endParaRPr lang="en-GB" sz="11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960" baseline="0" dirty="0"/>
                        <a:t>ΠΑΡΑΣΚΕΥΗ</a:t>
                      </a:r>
                      <a:endParaRPr lang="en-GB" sz="96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ΣΑΒΒΑΤΟ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b="1" i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ΚΥΡΙΑΚΗ</a:t>
                      </a:r>
                      <a:endParaRPr lang="en-GB" sz="1100" b="1" i="1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13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131">
                <a:tc>
                  <a:txBody>
                    <a:bodyPr/>
                    <a:lstStyle/>
                    <a:p>
                      <a:r>
                        <a:rPr lang="el-GR" dirty="0"/>
                        <a:t>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3131">
                <a:tc>
                  <a:txBody>
                    <a:bodyPr/>
                    <a:lstStyle/>
                    <a:p>
                      <a:r>
                        <a:rPr lang="el-GR" dirty="0"/>
                        <a:t>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3131">
                <a:tc>
                  <a:txBody>
                    <a:bodyPr/>
                    <a:lstStyle/>
                    <a:p>
                      <a:r>
                        <a:rPr lang="el-GR" dirty="0"/>
                        <a:t>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ΧΡΙΣΤΟΥΓΕΝΝΑ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lang="en-GB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5009">
                <a:tc>
                  <a:txBody>
                    <a:bodyPr/>
                    <a:lstStyle/>
                    <a:p>
                      <a:r>
                        <a:rPr lang="el-GR" dirty="0"/>
                        <a:t>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31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1/1/</a:t>
                      </a:r>
                      <a:b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  <a:br>
                        <a:rPr lang="el-GR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0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ΠΡΩΤΟΧΡΟΝΙΑ 2027</a:t>
                      </a:r>
                      <a:endParaRPr lang="en-GB" sz="10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2/1/</a:t>
                      </a:r>
                      <a:b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  <a:endParaRPr lang="en-GB" sz="16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3/1/</a:t>
                      </a:r>
                      <a:b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l-GR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2027</a:t>
                      </a:r>
                      <a:endParaRPr lang="en-GB" sz="16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101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30537"/>
            <a:ext cx="3643306" cy="4560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550</Words>
  <Application>Microsoft Office PowerPoint</Application>
  <PresentationFormat>Προβολή στην οθόνη (4:3)</PresentationFormat>
  <Paragraphs>466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6" baseType="lpstr">
      <vt:lpstr>Arial</vt:lpstr>
      <vt:lpstr>Calibri</vt:lpstr>
      <vt:lpstr>Θέμα του Office</vt:lpstr>
      <vt:lpstr>ΗΜΕΡΟΛΟΓΙΟ   2026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NES</dc:creator>
  <cp:lastModifiedBy>ΓΕΩΡΓΙΟΣ ΜΠΑΤΣΙΚΩΣΤΑΣ</cp:lastModifiedBy>
  <cp:revision>74</cp:revision>
  <dcterms:created xsi:type="dcterms:W3CDTF">2018-10-20T21:35:07Z</dcterms:created>
  <dcterms:modified xsi:type="dcterms:W3CDTF">2025-12-30T17:51:40Z</dcterms:modified>
</cp:coreProperties>
</file>